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8"/>
  </p:handoutMasterIdLst>
  <p:sldIdLst>
    <p:sldId id="343" r:id="rId2"/>
    <p:sldId id="351" r:id="rId3"/>
    <p:sldId id="356" r:id="rId4"/>
    <p:sldId id="357" r:id="rId5"/>
    <p:sldId id="355" r:id="rId6"/>
    <p:sldId id="353" r:id="rId7"/>
  </p:sldIdLst>
  <p:sldSz cx="9144000" cy="6858000" type="screen4x3"/>
  <p:notesSz cx="6813550" cy="994568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5F5F5F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389" autoAdjust="0"/>
    <p:restoredTop sz="90929"/>
  </p:normalViewPr>
  <p:slideViewPr>
    <p:cSldViewPr>
      <p:cViewPr varScale="1">
        <p:scale>
          <a:sx n="75" d="100"/>
          <a:sy n="75" d="100"/>
        </p:scale>
        <p:origin x="-4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3133"/>
        <p:guide pos="214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3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221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221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3" y="9447213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0FC4EBE-F4A2-47D5-945D-9CC43C1716C3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8806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8806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8806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8807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8807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8807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8807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8807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8807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880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8807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8807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AU"/>
          </a:p>
        </p:txBody>
      </p:sp>
      <p:sp>
        <p:nvSpPr>
          <p:cNvPr id="8807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AU"/>
          </a:p>
        </p:txBody>
      </p:sp>
      <p:sp>
        <p:nvSpPr>
          <p:cNvPr id="8808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CAEE29F-A3ED-413B-A332-F838AA91361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7D98D-EAC6-4793-9145-205B737EE86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8E25E-9489-46F1-8758-14D4DD258BC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F4744-44D1-4361-B326-FD5B027C413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2CFF7-00F5-4410-8270-1215D2E64AC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07276-6CE7-419B-ABBC-D34E0ED08CF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DAD17-3406-4C83-8508-43CA9AF6849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C682B-0186-421B-843F-4DE2825CF17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E6C0A-E248-464F-9442-5B1A9D46BD5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92014-CC37-4140-A514-0DE3E2F543F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3605D-0CD4-48ED-9FD4-9FAB8ECEA6A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B8FD30-87C4-4932-B723-09869919BD9B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1371600" y="815975"/>
            <a:ext cx="7620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 Network </a:t>
            </a:r>
            <a:r>
              <a:rPr lang="en-AU" sz="4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Physical Security</a:t>
            </a:r>
          </a:p>
        </p:txBody>
      </p:sp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1143000" y="1890713"/>
            <a:ext cx="716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228600" y="2062163"/>
            <a:ext cx="8915400" cy="403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>
            <a:spAutoFit/>
          </a:bodyPr>
          <a:lstStyle/>
          <a:p>
            <a:pPr eaLnBrk="0" hangingPunct="0"/>
            <a:r>
              <a:rPr lang="en-AU" sz="2800" dirty="0">
                <a:latin typeface="Arial" charset="0"/>
                <a:cs typeface="Times New Roman" pitchFamily="18" charset="0"/>
              </a:rPr>
              <a:t>File server failure can severely affect network users.</a:t>
            </a:r>
          </a:p>
          <a:p>
            <a:pPr eaLnBrk="0" hangingPunct="0"/>
            <a:r>
              <a:rPr lang="en-AU" sz="2800" dirty="0">
                <a:latin typeface="Arial" charset="0"/>
                <a:cs typeface="Times New Roman" pitchFamily="18" charset="0"/>
              </a:rPr>
              <a:t>Server security:</a:t>
            </a:r>
          </a:p>
          <a:p>
            <a:pPr eaLnBrk="0" hangingPunct="0">
              <a:buFontTx/>
              <a:buChar char="•"/>
            </a:pPr>
            <a:r>
              <a:rPr lang="en-AU" sz="2800" dirty="0">
                <a:latin typeface="Arial" charset="0"/>
                <a:cs typeface="Times New Roman" pitchFamily="18" charset="0"/>
              </a:rPr>
              <a:t>Locked in air-conditioned, alarmed room with barred windows, restricted keys</a:t>
            </a:r>
          </a:p>
          <a:p>
            <a:pPr eaLnBrk="0" hangingPunct="0">
              <a:buFontTx/>
              <a:buChar char="•"/>
            </a:pPr>
            <a:r>
              <a:rPr lang="en-AU" sz="2800" dirty="0">
                <a:latin typeface="Arial" charset="0"/>
                <a:cs typeface="Times New Roman" pitchFamily="18" charset="0"/>
              </a:rPr>
              <a:t>No user access to server</a:t>
            </a:r>
          </a:p>
          <a:p>
            <a:pPr eaLnBrk="0" hangingPunct="0">
              <a:buFontTx/>
              <a:buChar char="•"/>
            </a:pPr>
            <a:r>
              <a:rPr lang="en-AU" sz="2800" dirty="0">
                <a:latin typeface="Arial" charset="0"/>
                <a:cs typeface="Times New Roman" pitchFamily="18" charset="0"/>
              </a:rPr>
              <a:t>Uninterruptible power supply (UPS) protects against blackouts, brownouts and voltage spikes.</a:t>
            </a:r>
          </a:p>
          <a:p>
            <a:pPr eaLnBrk="0" hangingPunct="0">
              <a:buFontTx/>
              <a:buChar char="•"/>
            </a:pPr>
            <a:r>
              <a:rPr lang="en-AU" sz="2800" dirty="0">
                <a:latin typeface="Arial" charset="0"/>
                <a:cs typeface="Times New Roman" pitchFamily="18" charset="0"/>
              </a:rPr>
              <a:t>Accessible fire fighting equipment.</a:t>
            </a:r>
          </a:p>
          <a:p>
            <a:pPr eaLnBrk="0" hangingPunct="0"/>
            <a:endParaRPr lang="en-AU" sz="2000" dirty="0">
              <a:latin typeface="Arial" charset="0"/>
              <a:cs typeface="Times New Roman" pitchFamily="18" charset="0"/>
            </a:endParaRPr>
          </a:p>
        </p:txBody>
      </p:sp>
      <p:sp>
        <p:nvSpPr>
          <p:cNvPr id="182279" name="Rectangle 7"/>
          <p:cNvSpPr>
            <a:spLocks noChangeArrowheads="1"/>
          </p:cNvSpPr>
          <p:nvPr/>
        </p:nvSpPr>
        <p:spPr bwMode="auto">
          <a:xfrm>
            <a:off x="0" y="-9367838"/>
            <a:ext cx="91440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>
            <a:spAutoFit/>
          </a:bodyPr>
          <a:lstStyle/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en-AU"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1371600" y="815975"/>
            <a:ext cx="6477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800">
                <a:effectLst>
                  <a:outerShdw blurRad="38100" dist="38100" dir="2700000" algn="tl">
                    <a:srgbClr val="C0C0C0"/>
                  </a:outerShdw>
                </a:effectLst>
              </a:rPr>
              <a:t>Network Security</a:t>
            </a:r>
          </a:p>
        </p:txBody>
      </p:sp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1143000" y="1890713"/>
            <a:ext cx="716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90469" name="Rectangle 5"/>
          <p:cNvSpPr>
            <a:spLocks noChangeArrowheads="1"/>
          </p:cNvSpPr>
          <p:nvPr/>
        </p:nvSpPr>
        <p:spPr bwMode="auto">
          <a:xfrm>
            <a:off x="0" y="-9367838"/>
            <a:ext cx="91440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>
            <a:spAutoFit/>
          </a:bodyPr>
          <a:lstStyle/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en-AU">
              <a:latin typeface="Arial" charset="0"/>
            </a:endParaRPr>
          </a:p>
        </p:txBody>
      </p:sp>
      <p:sp>
        <p:nvSpPr>
          <p:cNvPr id="190470" name="Rectangle 6"/>
          <p:cNvSpPr>
            <a:spLocks noChangeArrowheads="1"/>
          </p:cNvSpPr>
          <p:nvPr/>
        </p:nvSpPr>
        <p:spPr bwMode="auto">
          <a:xfrm>
            <a:off x="609600" y="1905000"/>
            <a:ext cx="80772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b="1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Usernames &amp; passwords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Passwords are not strong protection – they can be guessed, forgotten or stolen.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Characteristics of good </a:t>
            </a:r>
            <a:r>
              <a:rPr lang="en-AU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passwords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AU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At least 8 digits long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AU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Include non-alphabetical characters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AU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Not easily guessed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AU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Be changed regularly, </a:t>
            </a:r>
            <a:r>
              <a:rPr lang="en-AU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eg</a:t>
            </a:r>
            <a:r>
              <a:rPr lang="en-AU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. monthly</a:t>
            </a:r>
            <a:endParaRPr lang="en-AU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1258888" y="549275"/>
            <a:ext cx="7197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400">
                <a:effectLst>
                  <a:outerShdw blurRad="38100" dist="38100" dir="2700000" algn="tl">
                    <a:srgbClr val="C0C0C0"/>
                  </a:outerShdw>
                </a:effectLst>
              </a:rPr>
              <a:t>Network Security - Firewall</a:t>
            </a:r>
          </a:p>
        </p:txBody>
      </p:sp>
      <p:sp>
        <p:nvSpPr>
          <p:cNvPr id="220163" name="Text Box 3"/>
          <p:cNvSpPr txBox="1">
            <a:spLocks noChangeArrowheads="1"/>
          </p:cNvSpPr>
          <p:nvPr/>
        </p:nvSpPr>
        <p:spPr bwMode="auto">
          <a:xfrm>
            <a:off x="1143000" y="1890713"/>
            <a:ext cx="716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20164" name="Rectangle 4"/>
          <p:cNvSpPr>
            <a:spLocks noChangeArrowheads="1"/>
          </p:cNvSpPr>
          <p:nvPr/>
        </p:nvSpPr>
        <p:spPr bwMode="auto">
          <a:xfrm>
            <a:off x="0" y="-9367838"/>
            <a:ext cx="91440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>
            <a:spAutoFit/>
          </a:bodyPr>
          <a:lstStyle/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en-AU">
              <a:latin typeface="Arial" charset="0"/>
            </a:endParaRPr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609600" y="1905000"/>
            <a:ext cx="8077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Server &amp; software combination filtering data through an internet connection into an organisation’s internal network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Use of filters to examine information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Blocking access to certain domain names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Banning certain protocols from accessing servers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Words and phrases included in packets of information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Firewalls use two separate </a:t>
            </a:r>
            <a:r>
              <a:rPr lang="en-AU" sz="20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NICs; one connected to internal network &amp; other to outside world; material only moves from one card to the other through the CPU of the server computer that is acting as firewall 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sz="2000" dirty="0" smtClean="0"/>
              <a:t>Proxy server is a firewall technique where it intercepts all messages entering and leaving the network.</a:t>
            </a:r>
            <a:r>
              <a:rPr lang="en-AU" sz="20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endParaRPr lang="en-AU" sz="2000" dirty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1258888" y="549275"/>
            <a:ext cx="7197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400">
                <a:effectLst>
                  <a:outerShdw blurRad="38100" dist="38100" dir="2700000" algn="tl">
                    <a:srgbClr val="C0C0C0"/>
                  </a:outerShdw>
                </a:effectLst>
              </a:rPr>
              <a:t>Network Security - Firewall</a:t>
            </a:r>
          </a:p>
        </p:txBody>
      </p:sp>
      <p:sp>
        <p:nvSpPr>
          <p:cNvPr id="220163" name="Text Box 3"/>
          <p:cNvSpPr txBox="1">
            <a:spLocks noChangeArrowheads="1"/>
          </p:cNvSpPr>
          <p:nvPr/>
        </p:nvSpPr>
        <p:spPr bwMode="auto">
          <a:xfrm>
            <a:off x="1143000" y="1890713"/>
            <a:ext cx="716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20164" name="Rectangle 4"/>
          <p:cNvSpPr>
            <a:spLocks noChangeArrowheads="1"/>
          </p:cNvSpPr>
          <p:nvPr/>
        </p:nvSpPr>
        <p:spPr bwMode="auto">
          <a:xfrm>
            <a:off x="0" y="-9367838"/>
            <a:ext cx="91440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>
            <a:spAutoFit/>
          </a:bodyPr>
          <a:lstStyle/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en-AU">
              <a:latin typeface="Arial" charset="0"/>
            </a:endParaRPr>
          </a:p>
        </p:txBody>
      </p:sp>
      <p:pic>
        <p:nvPicPr>
          <p:cNvPr id="6" name="Picture 5" descr="300px-Firew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69" y="2500305"/>
            <a:ext cx="4805831" cy="26432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71604" y="5500702"/>
            <a:ext cx="5643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An illustration of where a firewall would be located in a network.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/>
          <p:cNvSpPr txBox="1">
            <a:spLocks noChangeArrowheads="1"/>
          </p:cNvSpPr>
          <p:nvPr/>
        </p:nvSpPr>
        <p:spPr bwMode="auto">
          <a:xfrm>
            <a:off x="1371600" y="815975"/>
            <a:ext cx="6477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Network Security</a:t>
            </a:r>
          </a:p>
        </p:txBody>
      </p:sp>
      <p:sp>
        <p:nvSpPr>
          <p:cNvPr id="219139" name="Text Box 3"/>
          <p:cNvSpPr txBox="1">
            <a:spLocks noChangeArrowheads="1"/>
          </p:cNvSpPr>
          <p:nvPr/>
        </p:nvSpPr>
        <p:spPr bwMode="auto">
          <a:xfrm>
            <a:off x="1143000" y="1890713"/>
            <a:ext cx="716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19140" name="Rectangle 4"/>
          <p:cNvSpPr>
            <a:spLocks noChangeArrowheads="1"/>
          </p:cNvSpPr>
          <p:nvPr/>
        </p:nvSpPr>
        <p:spPr bwMode="auto">
          <a:xfrm>
            <a:off x="0" y="-9367838"/>
            <a:ext cx="91440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>
            <a:spAutoFit/>
          </a:bodyPr>
          <a:lstStyle/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en-AU">
              <a:latin typeface="Arial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609600" y="1905000"/>
            <a:ext cx="80772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sz="2000" b="1" dirty="0">
                <a:latin typeface="Arial" charset="0"/>
                <a:cs typeface="Times New Roman" pitchFamily="18" charset="0"/>
              </a:rPr>
              <a:t>Malware protection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latin typeface="Arial" charset="0"/>
                <a:cs typeface="Times New Roman" pitchFamily="18" charset="0"/>
              </a:rPr>
              <a:t>Virus protection software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latin typeface="Arial" charset="0"/>
                <a:cs typeface="Times New Roman" pitchFamily="18" charset="0"/>
              </a:rPr>
              <a:t>Firewall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latin typeface="Arial" charset="0"/>
                <a:cs typeface="Times New Roman" pitchFamily="18" charset="0"/>
              </a:rPr>
              <a:t>Anti – adware </a:t>
            </a:r>
            <a:r>
              <a:rPr lang="en-AU" sz="2000" dirty="0" smtClean="0">
                <a:latin typeface="Arial" charset="0"/>
                <a:cs typeface="Times New Roman" pitchFamily="18" charset="0"/>
              </a:rPr>
              <a:t>programs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sz="2000" b="1" dirty="0" smtClean="0">
                <a:latin typeface="Arial" charset="0"/>
                <a:cs typeface="Times New Roman" pitchFamily="18" charset="0"/>
              </a:rPr>
              <a:t>Encryption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latin typeface="Arial" charset="0"/>
                <a:cs typeface="Times New Roman" pitchFamily="18" charset="0"/>
              </a:rPr>
              <a:t>Process of translating data into a secret code that can only be read by authorised users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latin typeface="Arial" charset="0"/>
                <a:cs typeface="Times New Roman" pitchFamily="18" charset="0"/>
              </a:rPr>
              <a:t>WPA or WPA2 is a security protocol for use by wireless LANS. </a:t>
            </a: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latin typeface="Arial" charset="0"/>
                <a:cs typeface="Times New Roman" pitchFamily="18" charset="0"/>
              </a:rPr>
              <a:t>It encrypts data sent over radio waves </a:t>
            </a:r>
            <a:endParaRPr lang="en-AU" sz="2000" dirty="0" smtClean="0">
              <a:latin typeface="Arial" charset="0"/>
              <a:cs typeface="Times New Roman" pitchFamily="18" charset="0"/>
            </a:endParaRPr>
          </a:p>
          <a:p>
            <a:pPr lvl="1" eaLnBrk="0" hangingPunct="0">
              <a:spcBef>
                <a:spcPct val="50000"/>
              </a:spcBef>
              <a:buFontTx/>
              <a:buChar char="•"/>
            </a:pPr>
            <a:r>
              <a:rPr lang="en-AU" sz="2000" dirty="0">
                <a:latin typeface="Arial" charset="0"/>
                <a:cs typeface="Times New Roman" pitchFamily="18" charset="0"/>
              </a:rPr>
              <a:t>encrypted data known as </a:t>
            </a:r>
            <a:r>
              <a:rPr lang="en-AU" sz="2000" dirty="0" err="1" smtClean="0">
                <a:latin typeface="Arial" charset="0"/>
                <a:cs typeface="Times New Roman" pitchFamily="18" charset="0"/>
              </a:rPr>
              <a:t>ciphertext</a:t>
            </a:r>
            <a:endParaRPr lang="en-AU" sz="2000" dirty="0">
              <a:latin typeface="Arial" charset="0"/>
              <a:cs typeface="Times New Roman" pitchFamily="18" charset="0"/>
            </a:endParaRPr>
          </a:p>
          <a:p>
            <a:pPr lvl="1" eaLnBrk="0" hangingPunct="0">
              <a:spcBef>
                <a:spcPct val="50000"/>
              </a:spcBef>
            </a:pPr>
            <a:endParaRPr lang="en-AU" dirty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1371600" y="815975"/>
            <a:ext cx="6477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Secure Websites</a:t>
            </a:r>
            <a:endParaRPr lang="en-AU" sz="4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1143000" y="1890713"/>
            <a:ext cx="716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0" y="-9367838"/>
            <a:ext cx="91440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>
            <a:spAutoFit/>
          </a:bodyPr>
          <a:lstStyle/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en-AU">
              <a:latin typeface="Arial" charset="0"/>
            </a:endParaRPr>
          </a:p>
        </p:txBody>
      </p:sp>
      <p:sp>
        <p:nvSpPr>
          <p:cNvPr id="192518" name="Rectangle 6"/>
          <p:cNvSpPr>
            <a:spLocks noChangeArrowheads="1"/>
          </p:cNvSpPr>
          <p:nvPr/>
        </p:nvSpPr>
        <p:spPr bwMode="auto">
          <a:xfrm>
            <a:off x="990600" y="2057400"/>
            <a:ext cx="779624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eaLnBrk="0" hangingPunct="0">
              <a:spcBef>
                <a:spcPct val="50000"/>
              </a:spcBef>
              <a:buFontTx/>
              <a:buChar char="•"/>
            </a:pPr>
            <a:r>
              <a:rPr lang="en-AU" dirty="0" smtClean="0"/>
              <a:t>To </a:t>
            </a:r>
            <a:r>
              <a:rPr lang="en-AU" dirty="0"/>
              <a:t>allow secure financial transactions across the </a:t>
            </a:r>
            <a:r>
              <a:rPr lang="en-AU" dirty="0" smtClean="0"/>
              <a:t>internet the hypertext transfer protocol security (https) is used</a:t>
            </a:r>
            <a:endParaRPr lang="en-AU" dirty="0"/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Web </a:t>
            </a:r>
            <a:r>
              <a:rPr lang="en-AU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browsers use encryption to connect to a “Secure” SSL (Secure Socket Layers) site. </a:t>
            </a:r>
            <a:endParaRPr lang="en-AU" dirty="0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AU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In some browsers a locked padlock in the status bar indicates a secure site; others display https:// in the URL</a:t>
            </a:r>
            <a:endParaRPr lang="en-AU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Files\Office2000\Templates\Presentation Designs\Blends.pot</Template>
  <TotalTime>4290</TotalTime>
  <Words>327</Words>
  <Application>Microsoft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Blends</vt:lpstr>
      <vt:lpstr>Slide 1</vt:lpstr>
      <vt:lpstr>Slide 2</vt:lpstr>
      <vt:lpstr>Slide 3</vt:lpstr>
      <vt:lpstr>Slide 4</vt:lpstr>
      <vt:lpstr>Slide 5</vt:lpstr>
      <vt:lpstr>Slide 6</vt:lpstr>
    </vt:vector>
  </TitlesOfParts>
  <Company>here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</dc:creator>
  <cp:lastModifiedBy>01421606</cp:lastModifiedBy>
  <cp:revision>55</cp:revision>
  <cp:lastPrinted>1601-01-01T00:00:00Z</cp:lastPrinted>
  <dcterms:created xsi:type="dcterms:W3CDTF">2003-02-17T02:13:48Z</dcterms:created>
  <dcterms:modified xsi:type="dcterms:W3CDTF">2011-01-10T23:02:05Z</dcterms:modified>
</cp:coreProperties>
</file>